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18"/>
  </p:notesMasterIdLst>
  <p:handoutMasterIdLst>
    <p:handoutMasterId r:id="rId19"/>
  </p:handoutMasterIdLst>
  <p:sldIdLst>
    <p:sldId id="256" r:id="rId8"/>
    <p:sldId id="260" r:id="rId9"/>
    <p:sldId id="1250" r:id="rId10"/>
    <p:sldId id="259" r:id="rId11"/>
    <p:sldId id="4953" r:id="rId12"/>
    <p:sldId id="1193" r:id="rId13"/>
    <p:sldId id="281" r:id="rId14"/>
    <p:sldId id="340" r:id="rId15"/>
    <p:sldId id="270" r:id="rId16"/>
    <p:sldId id="532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2A1E96-40A2-3334-71F8-2317EDF00F79}" name="Mills, Danielle" initials="DM" userId="S::dmills@caiso.com::731a6639-90ca-48a4-a21a-bbe70ad59949" providerId="AD"/>
  <p188:author id="{4084D2DB-F8DA-C5B6-211B-F5FCB2D4A7EC}" name="Emmert, Robert" initials="ER" userId="Emmert, Rober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58B"/>
    <a:srgbClr val="686868"/>
    <a:srgbClr val="963821"/>
    <a:srgbClr val="727337"/>
    <a:srgbClr val="B8CBD6"/>
    <a:srgbClr val="6B823E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5" autoAdjust="0"/>
    <p:restoredTop sz="94582" autoAdjust="0"/>
  </p:normalViewPr>
  <p:slideViewPr>
    <p:cSldViewPr>
      <p:cViewPr varScale="1">
        <p:scale>
          <a:sx n="90" d="100"/>
          <a:sy n="90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32"/>
    </p:cViewPr>
  </p:sorterViewPr>
  <p:notesViewPr>
    <p:cSldViewPr>
      <p:cViewPr varScale="1">
        <p:scale>
          <a:sx n="84" d="100"/>
          <a:sy n="84" d="100"/>
        </p:scale>
        <p:origin x="-318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22" Type="http://schemas.openxmlformats.org/officeDocument/2006/relationships/theme" Target="theme/theme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0DB6BB2-093B-41D3-80AB-C56384B590B4}" type="datetimeFigureOut">
              <a:rPr lang="en-US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1CFDFF-4183-4ACD-A50D-82202B02C12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222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49105C9-BB34-48FE-BAF9-3AE514611FC0}" type="datetimeFigureOut">
              <a:rPr lang="en-US"/>
              <a:pPr>
                <a:defRPr/>
              </a:pPr>
              <a:t>5/22/2026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BA16C7-CDC5-4224-A290-4C3986DA15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8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023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/>
              <a:t>3.1.	Allowing operational Energy Only projects to seek deliverability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139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A16C7-CDC5-4224-A290-4C3986DA1597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009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36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993775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312"/>
            <a:ext cx="9144000" cy="9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8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63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Page </a:t>
            </a:r>
            <a:fld id="{E188C49E-526C-4CA2-87C2-E99663D531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604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6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58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008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/>
          <a:lstStyle>
            <a:lvl1pPr algn="l">
              <a:defRPr sz="2600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1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5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F75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92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46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0"/>
          <a:stretch/>
        </p:blipFill>
        <p:spPr>
          <a:xfrm>
            <a:off x="0" y="6373749"/>
            <a:ext cx="9144000" cy="48425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40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86868"/>
                </a:solidFill>
              </a:defRPr>
            </a:lvl1pPr>
          </a:lstStyle>
          <a:p>
            <a:r>
              <a:rPr lang="en-US" altLang="en-US" dirty="0"/>
              <a:t>Page </a:t>
            </a:r>
            <a:fld id="{08221C61-D8E7-408F-9FD3-E2914F97629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"/>
          <a:stretch/>
        </p:blipFill>
        <p:spPr>
          <a:xfrm>
            <a:off x="0" y="0"/>
            <a:ext cx="9144000" cy="3272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4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so.com/about/news/energy-matters-blo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caiso.com/informed/Pages/Notifications/Subscribe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so.com/documents/stakeholder-process-guide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keholdercenter.caiso.com/StakeholderInitiatives/Interconnection-process-enhancements-5-0" TargetMode="External"/><Relationship Id="rId2" Type="http://schemas.openxmlformats.org/officeDocument/2006/relationships/hyperlink" Target="mailto:ISOStakeholderAffairs@caiso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609600" y="1849332"/>
            <a:ext cx="8382000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300" dirty="0"/>
              <a:t>Interconnection Process Enhancements 5.0  Draft Tariff Revisions and Clarifications Matrix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US" dirty="0"/>
              <a:t>Bill Weaver - Assistant General Counsel - Infrastructure &amp; Rates</a:t>
            </a:r>
          </a:p>
          <a:p>
            <a:pPr>
              <a:defRPr/>
            </a:pPr>
            <a:endParaRPr lang="en-US" dirty="0"/>
          </a:p>
          <a:p>
            <a:r>
              <a:rPr lang="en-US" dirty="0">
                <a:solidFill>
                  <a:srgbClr val="898989"/>
                </a:solidFill>
                <a:ea typeface="Calibri" panose="020F0502020204030204" pitchFamily="34" charset="0"/>
              </a:rPr>
              <a:t>Stakeholder meeting</a:t>
            </a:r>
          </a:p>
          <a:p>
            <a:r>
              <a:rPr lang="en-US" dirty="0">
                <a:solidFill>
                  <a:srgbClr val="898989"/>
                </a:solidFill>
                <a:ea typeface="Calibri" panose="020F0502020204030204" pitchFamily="34" charset="0"/>
              </a:rPr>
              <a:t>June 1</a:t>
            </a:r>
            <a:r>
              <a:rPr lang="en-US" dirty="0"/>
              <a:t>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5856DF-AD23-F9B8-0FA2-A1B269F46844}"/>
              </a:ext>
            </a:extLst>
          </p:cNvPr>
          <p:cNvSpPr txBox="1"/>
          <p:nvPr/>
        </p:nvSpPr>
        <p:spPr>
          <a:xfrm>
            <a:off x="8001000" y="6248400"/>
            <a:ext cx="1295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ISO Public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E188C49E-526C-4CA2-87C2-E99663D5313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93"/>
            <a:ext cx="3799442" cy="152550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89819" y="442317"/>
            <a:ext cx="502558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Energy Matters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blog provides timely insights into ISO grid and market operations as well as other industry-related news.</a:t>
            </a:r>
            <a:endParaRPr lang="en-US" dirty="0">
              <a:solidFill>
                <a:prstClr val="black"/>
              </a:solidFill>
              <a:latin typeface="+mj-lt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500" dirty="0">
              <a:solidFill>
                <a:prstClr val="black"/>
              </a:solidFill>
              <a:latin typeface="Arial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black"/>
                </a:solidFill>
                <a:latin typeface="Arial"/>
                <a:hlinkClick r:id="rId3"/>
              </a:rPr>
              <a:t>https://www.caiso.com/about/news/energy-matters-blog</a:t>
            </a:r>
            <a:endParaRPr lang="en-US" sz="1500" dirty="0">
              <a:solidFill>
                <a:prstClr val="black"/>
              </a:solidFill>
              <a:latin typeface="Arial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BE298FE-53F8-E5A2-391C-0C33642A41C1}"/>
              </a:ext>
            </a:extLst>
          </p:cNvPr>
          <p:cNvSpPr/>
          <p:nvPr/>
        </p:nvSpPr>
        <p:spPr>
          <a:xfrm>
            <a:off x="1676400" y="5807075"/>
            <a:ext cx="5334000" cy="533400"/>
          </a:xfrm>
          <a:prstGeom prst="roundRect">
            <a:avLst>
              <a:gd name="adj" fmla="val 3008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prstClr val="black"/>
              </a:solidFill>
              <a:latin typeface="+mj-lt"/>
              <a:hlinkClick r:id="rId4"/>
            </a:endParaRP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+mj-lt"/>
                <a:hlinkClick r:id="rId4"/>
              </a:rPr>
              <a:t>Subscribe</a:t>
            </a:r>
            <a:r>
              <a:rPr lang="en-US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+mj-lt"/>
              </a:rPr>
              <a:t>to the Energy Matters blog monthly summary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B218E-9C47-21FD-F3EB-1C96AB138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80" y="2295501"/>
            <a:ext cx="8505035" cy="31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3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A3E1-D839-13E4-8048-A1A54371B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5FD9-94B7-E0FD-BFDB-C920E88AE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269" y="1228066"/>
            <a:ext cx="7727794" cy="4719249"/>
          </a:xfrm>
        </p:spPr>
        <p:txBody>
          <a:bodyPr/>
          <a:lstStyle/>
          <a:p>
            <a:pPr marL="0" indent="0">
              <a:buNone/>
              <a:defRPr sz="2000"/>
            </a:pPr>
            <a:r>
              <a:rPr lang="en-US" dirty="0"/>
              <a:t>This call is being recorded for informational purposes and will be available on the CAISO website. Any related transcriptions should not be reprinted </a:t>
            </a:r>
            <a:r>
              <a:rPr lang="en-US"/>
              <a:t>without the ISO’s </a:t>
            </a:r>
            <a:r>
              <a:rPr lang="en-US" dirty="0"/>
              <a:t>permission.</a:t>
            </a:r>
          </a:p>
          <a:p>
            <a:pPr marL="0" indent="0">
              <a:buNone/>
              <a:defRPr sz="2000"/>
            </a:pPr>
            <a:endParaRPr lang="en-US" sz="1000" dirty="0"/>
          </a:p>
          <a:p>
            <a:pPr marL="0" indent="0">
              <a:buNone/>
              <a:defRPr sz="2000"/>
            </a:pPr>
            <a:r>
              <a:rPr lang="en-US" dirty="0"/>
              <a:t>Today’s meeting is designed to encourage open dialogue and diverse perspective. Your participation is valued.</a:t>
            </a:r>
          </a:p>
          <a:p>
            <a:pPr marL="0" indent="0">
              <a:buNone/>
              <a:defRPr sz="2000"/>
            </a:pPr>
            <a:endParaRPr lang="en-US" sz="1000" dirty="0"/>
          </a:p>
          <a:p>
            <a:pPr marL="0" indent="0">
              <a:buNone/>
              <a:defRPr sz="2000"/>
            </a:pPr>
            <a:r>
              <a:rPr lang="en-US" dirty="0"/>
              <a:t>Please engage in a respectful and professional manner.</a:t>
            </a:r>
          </a:p>
          <a:p>
            <a:pPr marL="0" indent="0">
              <a:buNone/>
              <a:defRPr sz="2000"/>
            </a:pPr>
            <a:endParaRPr lang="en-US" sz="1000" dirty="0"/>
          </a:p>
          <a:p>
            <a:pPr marL="0" indent="0">
              <a:buNone/>
              <a:defRPr sz="2000"/>
            </a:pPr>
            <a:r>
              <a:rPr lang="en-US" dirty="0"/>
              <a:t>Please keep comments brief and avoid repeating points already made so we can manage time and ensure everyone has an opportunity to participate.</a:t>
            </a:r>
          </a:p>
          <a:p>
            <a:pPr marL="0" indent="0">
              <a:buNone/>
              <a:defRPr sz="2000"/>
            </a:pPr>
            <a:endParaRPr lang="en-US" sz="900" dirty="0"/>
          </a:p>
          <a:p>
            <a:pPr marL="0" indent="0">
              <a:buNone/>
              <a:defRPr sz="2000"/>
            </a:pPr>
            <a:r>
              <a:rPr lang="en-US" dirty="0"/>
              <a:t>You can access Closed Captioning and the Transparency Viewer using the controls located at the bottom of the Webex screen.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4F2D0-D242-A9F7-41C7-CC0C516A7F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658A049-F594-948E-1D87-860824424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C501B-8CCA-CEF9-BBBD-9EDB49E30D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40" b="79395" l="7292" r="39128">
                        <a14:foregroundMark x1="16732" y1="28516" x2="16732" y2="28516"/>
                        <a14:foregroundMark x1="12695" y1="27930" x2="12695" y2="27930"/>
                        <a14:foregroundMark x1="12826" y1="29785" x2="12826" y2="29785"/>
                        <a14:foregroundMark x1="12305" y1="31934" x2="12305" y2="31934"/>
                        <a14:foregroundMark x1="10482" y1="23340" x2="10482" y2="23340"/>
                        <a14:foregroundMark x1="15234" y1="57422" x2="15234" y2="57422"/>
                        <a14:foregroundMark x1="12956" y1="61426" x2="12956" y2="61426"/>
                        <a14:foregroundMark x1="12305" y1="65234" x2="12305" y2="65234"/>
                        <a14:foregroundMark x1="12305" y1="65234" x2="12305" y2="65234"/>
                        <a14:foregroundMark x1="12305" y1="65234" x2="12305" y2="65234"/>
                        <a14:foregroundMark x1="11003" y1="73730" x2="11003" y2="73730"/>
                        <a14:foregroundMark x1="11198" y1="76758" x2="11198" y2="76758"/>
                        <a14:foregroundMark x1="11328" y1="76270" x2="11328" y2="76270"/>
                        <a14:foregroundMark x1="11198" y1="75879" x2="11198" y2="75879"/>
                        <a14:foregroundMark x1="15104" y1="74023" x2="15104" y2="74023"/>
                        <a14:foregroundMark x1="15104" y1="75684" x2="15104" y2="75684"/>
                        <a14:foregroundMark x1="13151" y1="75879" x2="13151" y2="75879"/>
                        <a14:foregroundMark x1="13411" y1="79395" x2="13411" y2="79395"/>
                        <a14:foregroundMark x1="14258" y1="26172" x2="14258" y2="26172"/>
                        <a14:foregroundMark x1="11849" y1="61621" x2="11849" y2="61621"/>
                        <a14:foregroundMark x1="9375" y1="72363" x2="9375" y2="72363"/>
                        <a14:foregroundMark x1="39128" y1="66211" x2="39128" y2="66211"/>
                      </a14:backgroundRemoval>
                    </a14:imgEffect>
                  </a14:imgLayer>
                </a14:imgProps>
              </a:ext>
            </a:extLst>
          </a:blip>
          <a:srcRect l="5833" t="20000" r="79167" b="18750"/>
          <a:stretch>
            <a:fillRect/>
          </a:stretch>
        </p:blipFill>
        <p:spPr>
          <a:xfrm>
            <a:off x="105937" y="1219200"/>
            <a:ext cx="1371600" cy="373380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36ED179B-679A-A023-DF16-5E1B721659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02" b="92383" l="1823" r="16471">
                        <a14:foregroundMark x1="12500" y1="74023" x2="12500" y2="74023"/>
                        <a14:foregroundMark x1="12500" y1="69434" x2="12500" y2="69434"/>
                        <a14:foregroundMark x1="8594" y1="69434" x2="8594" y2="69434"/>
                        <a14:foregroundMark x1="8594" y1="75098" x2="8594" y2="75098"/>
                        <a14:foregroundMark x1="12370" y1="73535" x2="12370" y2="73535"/>
                        <a14:foregroundMark x1="11003" y1="60938" x2="11003" y2="60938"/>
                        <a14:foregroundMark x1="11979" y1="59668" x2="11979" y2="59668"/>
                        <a14:foregroundMark x1="11979" y1="59668" x2="11979" y2="59668"/>
                        <a14:foregroundMark x1="7552" y1="56836" x2="11003" y2="56641"/>
                        <a14:foregroundMark x1="9635" y1="60254" x2="8073" y2="60254"/>
                        <a14:foregroundMark x1="7031" y1="57617" x2="13867" y2="60742"/>
                        <a14:foregroundMark x1="7227" y1="30957" x2="11328" y2="31445"/>
                        <a14:foregroundMark x1="10482" y1="36621" x2="10091" y2="29102"/>
                        <a14:foregroundMark x1="7878" y1="74316" x2="8398" y2="74316"/>
                        <a14:foregroundMark x1="9440" y1="83789" x2="9440" y2="83789"/>
                        <a14:foregroundMark x1="8073" y1="81543" x2="11328" y2="87891"/>
                        <a14:foregroundMark x1="10612" y1="85156" x2="12891" y2="87891"/>
                        <a14:backgroundMark x1="11328" y1="41992" x2="9701" y2="50391"/>
                        <a14:backgroundMark x1="9701" y1="50391" x2="10026" y2="41602"/>
                        <a14:backgroundMark x1="10026" y1="41602" x2="9440" y2="41113"/>
                        <a14:backgroundMark x1="8854" y1="39941" x2="9831" y2="48633"/>
                        <a14:backgroundMark x1="11133" y1="49219" x2="13932" y2="49805"/>
                        <a14:backgroundMark x1="9766" y1="37109" x2="11654" y2="37109"/>
                        <a14:backgroundMark x1="10872" y1="36523" x2="8854" y2="36133"/>
                      </a14:backgroundRemoval>
                    </a14:imgEffect>
                  </a14:imgLayer>
                </a14:imgProps>
              </a:ext>
            </a:extLst>
          </a:blip>
          <a:srcRect l="3673" t="53574" r="81579" b="32610"/>
          <a:stretch>
            <a:fillRect/>
          </a:stretch>
        </p:blipFill>
        <p:spPr>
          <a:xfrm>
            <a:off x="166804" y="5069159"/>
            <a:ext cx="122012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8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96BD-F889-AEC6-01DF-9E995CFB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for Raising Your Hand to Ask a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CCCE-6D87-70B5-E2E1-88584F05B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675" y="1131508"/>
            <a:ext cx="7696200" cy="4594983"/>
          </a:xfrm>
        </p:spPr>
        <p:txBody>
          <a:bodyPr/>
          <a:lstStyle/>
          <a:p>
            <a:pPr marL="0" indent="0">
              <a:buNone/>
              <a:defRPr sz="2000"/>
            </a:pPr>
            <a:r>
              <a:rPr lang="en-US" dirty="0"/>
              <a:t>If you are connected to audio through your computer or used the ‘call me’ option, select the raise hand icon located on the bottom of your screen.</a:t>
            </a:r>
          </a:p>
          <a:p>
            <a:pPr marL="0" indent="0">
              <a:buNone/>
              <a:defRPr sz="2000"/>
            </a:pPr>
            <a:endParaRPr lang="en-US" sz="1000" dirty="0"/>
          </a:p>
          <a:p>
            <a:pPr marL="0" indent="0">
              <a:buNone/>
              <a:defRPr sz="2000"/>
            </a:pPr>
            <a:r>
              <a:rPr lang="en-US" dirty="0"/>
              <a:t>If you are connected on the phone line only and not the Webex dial *3 to be added to the raise hand queue.</a:t>
            </a:r>
          </a:p>
          <a:p>
            <a:pPr marL="0" indent="0">
              <a:buNone/>
              <a:defRPr sz="2000"/>
            </a:pPr>
            <a:endParaRPr lang="en-US" sz="1000" dirty="0"/>
          </a:p>
          <a:p>
            <a:pPr marL="0" indent="0">
              <a:buNone/>
              <a:defRPr sz="2000"/>
            </a:pPr>
            <a:r>
              <a:rPr lang="en-US" dirty="0"/>
              <a:t>Please remember to state your name and affiliation before making your comment.</a:t>
            </a:r>
          </a:p>
          <a:p>
            <a:pPr marL="0" indent="0">
              <a:buNone/>
              <a:defRPr sz="2000"/>
            </a:pPr>
            <a:endParaRPr lang="en-US" sz="1050" dirty="0"/>
          </a:p>
          <a:p>
            <a:pPr marL="0" indent="0">
              <a:buNone/>
              <a:defRPr sz="2000"/>
            </a:pPr>
            <a:r>
              <a:rPr lang="en-US" dirty="0"/>
              <a:t>You may also send question via chat to all panelists.</a:t>
            </a:r>
          </a:p>
          <a:p>
            <a:pPr marL="0" indent="0">
              <a:buNone/>
              <a:defRPr sz="2000"/>
            </a:pPr>
            <a:endParaRPr lang="en-US" sz="1050" dirty="0"/>
          </a:p>
          <a:p>
            <a:pPr marL="0" indent="0">
              <a:buNone/>
              <a:defRPr sz="2000"/>
            </a:pPr>
            <a:r>
              <a:rPr lang="en-US" dirty="0"/>
              <a:t>If you need technical assistance during the meeting, please send a chat to the event producer at </a:t>
            </a:r>
            <a:r>
              <a:rPr lang="en-US" dirty="0" err="1"/>
              <a:t>Intellor</a:t>
            </a:r>
            <a:r>
              <a:rPr lang="en-US" dirty="0"/>
              <a:t> Events.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1E77A-E452-EAE4-D135-09B8FE7B2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ABDD54-E34D-E4AD-68F0-202B1A388D3A}"/>
              </a:ext>
            </a:extLst>
          </p:cNvPr>
          <p:cNvGrpSpPr/>
          <p:nvPr/>
        </p:nvGrpSpPr>
        <p:grpSpPr>
          <a:xfrm>
            <a:off x="-33454" y="1401158"/>
            <a:ext cx="1352909" cy="4115304"/>
            <a:chOff x="-36182" y="1983792"/>
            <a:chExt cx="1352909" cy="4115304"/>
          </a:xfrm>
        </p:grpSpPr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058A52FE-6C87-3CCA-D962-075CDF315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102" b="92383" l="1823" r="16471">
                          <a14:foregroundMark x1="12500" y1="74023" x2="12500" y2="74023"/>
                          <a14:foregroundMark x1="12500" y1="69434" x2="12500" y2="69434"/>
                          <a14:foregroundMark x1="8594" y1="69434" x2="8594" y2="69434"/>
                          <a14:foregroundMark x1="8594" y1="75098" x2="8594" y2="75098"/>
                          <a14:foregroundMark x1="12370" y1="73535" x2="12370" y2="73535"/>
                          <a14:foregroundMark x1="7227" y1="30957" x2="11328" y2="31445"/>
                          <a14:foregroundMark x1="10482" y1="36621" x2="10091" y2="29102"/>
                          <a14:foregroundMark x1="7878" y1="74316" x2="8398" y2="74316"/>
                          <a14:foregroundMark x1="9440" y1="83789" x2="9440" y2="83789"/>
                          <a14:foregroundMark x1="8073" y1="81543" x2="11328" y2="87891"/>
                          <a14:foregroundMark x1="10612" y1="85156" x2="12891" y2="87891"/>
                          <a14:foregroundMark x1="7617" y1="88086" x2="10156" y2="85352"/>
                          <a14:backgroundMark x1="11328" y1="41992" x2="9701" y2="50391"/>
                          <a14:backgroundMark x1="9701" y1="50391" x2="10026" y2="41602"/>
                          <a14:backgroundMark x1="10026" y1="41602" x2="9440" y2="41113"/>
                          <a14:backgroundMark x1="8854" y1="39941" x2="9831" y2="48633"/>
                          <a14:backgroundMark x1="11133" y1="49219" x2="13932" y2="49805"/>
                          <a14:backgroundMark x1="9766" y1="37109" x2="11654" y2="37109"/>
                          <a14:backgroundMark x1="10872" y1="36523" x2="8854" y2="36133"/>
                          <a14:backgroundMark x1="13151" y1="55273" x2="9245" y2="56055"/>
                          <a14:backgroundMark x1="6055" y1="55078" x2="12044" y2="58887"/>
                          <a14:backgroundMark x1="12044" y1="58887" x2="13672" y2="62695"/>
                          <a14:backgroundMark x1="6120" y1="57422" x2="12760" y2="63379"/>
                        </a14:backgroundRemoval>
                      </a14:imgEffect>
                    </a14:imgLayer>
                  </a14:imgProps>
                </a:ext>
              </a:extLst>
            </a:blip>
            <a:srcRect l="3673" t="65488" r="81579" b="23459"/>
            <a:stretch>
              <a:fillRect/>
            </a:stretch>
          </p:blipFill>
          <p:spPr>
            <a:xfrm>
              <a:off x="96598" y="3720993"/>
              <a:ext cx="1220129" cy="609600"/>
            </a:xfrm>
            <a:prstGeom prst="rect">
              <a:avLst/>
            </a:prstGeom>
          </p:spPr>
        </p:pic>
        <p:sp>
          <p:nvSpPr>
            <p:cNvPr id="20" name="Graphic 5" descr="Raised hand with solid fill">
              <a:extLst>
                <a:ext uri="{FF2B5EF4-FFF2-40B4-BE49-F238E27FC236}">
                  <a16:creationId xmlns:a16="http://schemas.microsoft.com/office/drawing/2014/main" id="{F0896744-7838-D38F-188D-D0B173F8FE33}"/>
                </a:ext>
              </a:extLst>
            </p:cNvPr>
            <p:cNvSpPr/>
            <p:nvPr/>
          </p:nvSpPr>
          <p:spPr>
            <a:xfrm>
              <a:off x="440175" y="1983792"/>
              <a:ext cx="400196" cy="578643"/>
            </a:xfrm>
            <a:custGeom>
              <a:avLst/>
              <a:gdLst>
                <a:gd name="connsiteX0" fmla="*/ 32147 w 400196"/>
                <a:gd name="connsiteY0" fmla="*/ 114300 h 578643"/>
                <a:gd name="connsiteX1" fmla="*/ 64294 w 400196"/>
                <a:gd name="connsiteY1" fmla="*/ 146447 h 578643"/>
                <a:gd name="connsiteX2" fmla="*/ 64294 w 400196"/>
                <a:gd name="connsiteY2" fmla="*/ 285750 h 578643"/>
                <a:gd name="connsiteX3" fmla="*/ 71438 w 400196"/>
                <a:gd name="connsiteY3" fmla="*/ 292894 h 578643"/>
                <a:gd name="connsiteX4" fmla="*/ 78581 w 400196"/>
                <a:gd name="connsiteY4" fmla="*/ 285750 h 578643"/>
                <a:gd name="connsiteX5" fmla="*/ 78581 w 400196"/>
                <a:gd name="connsiteY5" fmla="*/ 75009 h 578643"/>
                <a:gd name="connsiteX6" fmla="*/ 110728 w 400196"/>
                <a:gd name="connsiteY6" fmla="*/ 42863 h 578643"/>
                <a:gd name="connsiteX7" fmla="*/ 142875 w 400196"/>
                <a:gd name="connsiteY7" fmla="*/ 75009 h 578643"/>
                <a:gd name="connsiteX8" fmla="*/ 142875 w 400196"/>
                <a:gd name="connsiteY8" fmla="*/ 285750 h 578643"/>
                <a:gd name="connsiteX9" fmla="*/ 150019 w 400196"/>
                <a:gd name="connsiteY9" fmla="*/ 292894 h 578643"/>
                <a:gd name="connsiteX10" fmla="*/ 157163 w 400196"/>
                <a:gd name="connsiteY10" fmla="*/ 285750 h 578643"/>
                <a:gd name="connsiteX11" fmla="*/ 157163 w 400196"/>
                <a:gd name="connsiteY11" fmla="*/ 31432 h 578643"/>
                <a:gd name="connsiteX12" fmla="*/ 157163 w 400196"/>
                <a:gd name="connsiteY12" fmla="*/ 31432 h 578643"/>
                <a:gd name="connsiteX13" fmla="*/ 189309 w 400196"/>
                <a:gd name="connsiteY13" fmla="*/ 0 h 578643"/>
                <a:gd name="connsiteX14" fmla="*/ 221456 w 400196"/>
                <a:gd name="connsiteY14" fmla="*/ 31432 h 578643"/>
                <a:gd name="connsiteX15" fmla="*/ 221456 w 400196"/>
                <a:gd name="connsiteY15" fmla="*/ 31432 h 578643"/>
                <a:gd name="connsiteX16" fmla="*/ 221456 w 400196"/>
                <a:gd name="connsiteY16" fmla="*/ 285750 h 578643"/>
                <a:gd name="connsiteX17" fmla="*/ 228600 w 400196"/>
                <a:gd name="connsiteY17" fmla="*/ 292894 h 578643"/>
                <a:gd name="connsiteX18" fmla="*/ 235744 w 400196"/>
                <a:gd name="connsiteY18" fmla="*/ 285750 h 578643"/>
                <a:gd name="connsiteX19" fmla="*/ 235744 w 400196"/>
                <a:gd name="connsiteY19" fmla="*/ 75009 h 578643"/>
                <a:gd name="connsiteX20" fmla="*/ 267891 w 400196"/>
                <a:gd name="connsiteY20" fmla="*/ 42863 h 578643"/>
                <a:gd name="connsiteX21" fmla="*/ 300038 w 400196"/>
                <a:gd name="connsiteY21" fmla="*/ 75009 h 578643"/>
                <a:gd name="connsiteX22" fmla="*/ 300038 w 400196"/>
                <a:gd name="connsiteY22" fmla="*/ 285750 h 578643"/>
                <a:gd name="connsiteX23" fmla="*/ 300038 w 400196"/>
                <a:gd name="connsiteY23" fmla="*/ 367903 h 578643"/>
                <a:gd name="connsiteX24" fmla="*/ 329327 w 400196"/>
                <a:gd name="connsiteY24" fmla="*/ 235744 h 578643"/>
                <a:gd name="connsiteX25" fmla="*/ 372189 w 400196"/>
                <a:gd name="connsiteY25" fmla="*/ 208598 h 578643"/>
                <a:gd name="connsiteX26" fmla="*/ 399336 w 400196"/>
                <a:gd name="connsiteY26" fmla="*/ 251460 h 578643"/>
                <a:gd name="connsiteX27" fmla="*/ 356473 w 400196"/>
                <a:gd name="connsiteY27" fmla="*/ 444341 h 578643"/>
                <a:gd name="connsiteX28" fmla="*/ 342900 w 400196"/>
                <a:gd name="connsiteY28" fmla="*/ 464344 h 578643"/>
                <a:gd name="connsiteX29" fmla="*/ 264319 w 400196"/>
                <a:gd name="connsiteY29" fmla="*/ 525066 h 578643"/>
                <a:gd name="connsiteX30" fmla="*/ 264319 w 400196"/>
                <a:gd name="connsiteY30" fmla="*/ 578644 h 578643"/>
                <a:gd name="connsiteX31" fmla="*/ 57150 w 400196"/>
                <a:gd name="connsiteY31" fmla="*/ 578644 h 578643"/>
                <a:gd name="connsiteX32" fmla="*/ 57150 w 400196"/>
                <a:gd name="connsiteY32" fmla="*/ 542925 h 578643"/>
                <a:gd name="connsiteX33" fmla="*/ 0 w 400196"/>
                <a:gd name="connsiteY33" fmla="*/ 392906 h 578643"/>
                <a:gd name="connsiteX34" fmla="*/ 0 w 400196"/>
                <a:gd name="connsiteY34" fmla="*/ 146447 h 578643"/>
                <a:gd name="connsiteX35" fmla="*/ 32147 w 400196"/>
                <a:gd name="connsiteY35" fmla="*/ 114300 h 57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196" h="578643">
                  <a:moveTo>
                    <a:pt x="32147" y="114300"/>
                  </a:moveTo>
                  <a:cubicBezTo>
                    <a:pt x="50006" y="114300"/>
                    <a:pt x="64294" y="128588"/>
                    <a:pt x="64294" y="146447"/>
                  </a:cubicBezTo>
                  <a:lnTo>
                    <a:pt x="64294" y="285750"/>
                  </a:lnTo>
                  <a:cubicBezTo>
                    <a:pt x="64294" y="289322"/>
                    <a:pt x="67866" y="292894"/>
                    <a:pt x="71438" y="292894"/>
                  </a:cubicBezTo>
                  <a:cubicBezTo>
                    <a:pt x="75009" y="292894"/>
                    <a:pt x="78581" y="289322"/>
                    <a:pt x="78581" y="285750"/>
                  </a:cubicBezTo>
                  <a:lnTo>
                    <a:pt x="78581" y="75009"/>
                  </a:lnTo>
                  <a:cubicBezTo>
                    <a:pt x="78581" y="57150"/>
                    <a:pt x="92869" y="42863"/>
                    <a:pt x="110728" y="42863"/>
                  </a:cubicBezTo>
                  <a:cubicBezTo>
                    <a:pt x="128588" y="42863"/>
                    <a:pt x="142875" y="57150"/>
                    <a:pt x="142875" y="75009"/>
                  </a:cubicBezTo>
                  <a:lnTo>
                    <a:pt x="142875" y="285750"/>
                  </a:lnTo>
                  <a:cubicBezTo>
                    <a:pt x="142875" y="289322"/>
                    <a:pt x="146447" y="292894"/>
                    <a:pt x="150019" y="292894"/>
                  </a:cubicBezTo>
                  <a:cubicBezTo>
                    <a:pt x="153591" y="292894"/>
                    <a:pt x="157163" y="289322"/>
                    <a:pt x="157163" y="285750"/>
                  </a:cubicBezTo>
                  <a:lnTo>
                    <a:pt x="157163" y="31432"/>
                  </a:lnTo>
                  <a:lnTo>
                    <a:pt x="157163" y="31432"/>
                  </a:lnTo>
                  <a:cubicBezTo>
                    <a:pt x="157163" y="14288"/>
                    <a:pt x="171450" y="0"/>
                    <a:pt x="189309" y="0"/>
                  </a:cubicBezTo>
                  <a:cubicBezTo>
                    <a:pt x="207169" y="0"/>
                    <a:pt x="221456" y="14288"/>
                    <a:pt x="221456" y="31432"/>
                  </a:cubicBezTo>
                  <a:lnTo>
                    <a:pt x="221456" y="31432"/>
                  </a:lnTo>
                  <a:lnTo>
                    <a:pt x="221456" y="285750"/>
                  </a:lnTo>
                  <a:cubicBezTo>
                    <a:pt x="221456" y="289322"/>
                    <a:pt x="225028" y="292894"/>
                    <a:pt x="228600" y="292894"/>
                  </a:cubicBezTo>
                  <a:cubicBezTo>
                    <a:pt x="232172" y="292894"/>
                    <a:pt x="235744" y="289322"/>
                    <a:pt x="235744" y="285750"/>
                  </a:cubicBezTo>
                  <a:lnTo>
                    <a:pt x="235744" y="75009"/>
                  </a:lnTo>
                  <a:cubicBezTo>
                    <a:pt x="235744" y="57150"/>
                    <a:pt x="250031" y="42863"/>
                    <a:pt x="267891" y="42863"/>
                  </a:cubicBezTo>
                  <a:cubicBezTo>
                    <a:pt x="285750" y="42863"/>
                    <a:pt x="300038" y="57150"/>
                    <a:pt x="300038" y="75009"/>
                  </a:cubicBezTo>
                  <a:lnTo>
                    <a:pt x="300038" y="285750"/>
                  </a:lnTo>
                  <a:lnTo>
                    <a:pt x="300038" y="367903"/>
                  </a:lnTo>
                  <a:lnTo>
                    <a:pt x="329327" y="235744"/>
                  </a:lnTo>
                  <a:cubicBezTo>
                    <a:pt x="333613" y="216456"/>
                    <a:pt x="352901" y="204311"/>
                    <a:pt x="372189" y="208598"/>
                  </a:cubicBezTo>
                  <a:cubicBezTo>
                    <a:pt x="391478" y="212884"/>
                    <a:pt x="403622" y="232172"/>
                    <a:pt x="399336" y="251460"/>
                  </a:cubicBezTo>
                  <a:lnTo>
                    <a:pt x="356473" y="444341"/>
                  </a:lnTo>
                  <a:cubicBezTo>
                    <a:pt x="354330" y="451485"/>
                    <a:pt x="350044" y="458629"/>
                    <a:pt x="342900" y="464344"/>
                  </a:cubicBezTo>
                  <a:lnTo>
                    <a:pt x="264319" y="525066"/>
                  </a:lnTo>
                  <a:lnTo>
                    <a:pt x="264319" y="578644"/>
                  </a:lnTo>
                  <a:lnTo>
                    <a:pt x="57150" y="578644"/>
                  </a:lnTo>
                  <a:lnTo>
                    <a:pt x="57150" y="542925"/>
                  </a:lnTo>
                  <a:cubicBezTo>
                    <a:pt x="57150" y="492204"/>
                    <a:pt x="0" y="488633"/>
                    <a:pt x="0" y="392906"/>
                  </a:cubicBezTo>
                  <a:cubicBezTo>
                    <a:pt x="0" y="389334"/>
                    <a:pt x="0" y="146447"/>
                    <a:pt x="0" y="146447"/>
                  </a:cubicBezTo>
                  <a:cubicBezTo>
                    <a:pt x="0" y="128588"/>
                    <a:pt x="14288" y="114300"/>
                    <a:pt x="32147" y="114300"/>
                  </a:cubicBezTo>
                  <a:close/>
                </a:path>
              </a:pathLst>
            </a:custGeom>
            <a:solidFill>
              <a:srgbClr val="F7BC9A"/>
            </a:solidFill>
            <a:ln w="6350" cap="flat">
              <a:solidFill>
                <a:srgbClr val="AEC0D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283D5E-AAD7-987E-9B95-1EF52293E28F}"/>
                </a:ext>
              </a:extLst>
            </p:cNvPr>
            <p:cNvGrpSpPr/>
            <p:nvPr/>
          </p:nvGrpSpPr>
          <p:grpSpPr>
            <a:xfrm>
              <a:off x="124709" y="2839647"/>
              <a:ext cx="1031128" cy="835263"/>
              <a:chOff x="-439103" y="-4876904"/>
              <a:chExt cx="4217670" cy="421767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8384527-DD4A-A04F-8E79-80D879F09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04" b="90256" l="9904" r="89936">
                            <a14:foregroundMark x1="41214" y1="31310" x2="41214" y2="31310"/>
                            <a14:foregroundMark x1="36102" y1="19808" x2="48083" y2="52716"/>
                            <a14:foregroundMark x1="56230" y1="18530" x2="46166" y2="61981"/>
                            <a14:foregroundMark x1="46166" y1="61981" x2="36581" y2="70927"/>
                            <a14:foregroundMark x1="33270" y1="18540" x2="37220" y2="37380"/>
                            <a14:foregroundMark x1="37220" y1="37380" x2="49521" y2="57508"/>
                            <a14:foregroundMark x1="49521" y1="57508" x2="46486" y2="23642"/>
                            <a14:foregroundMark x1="46486" y1="23642" x2="37540" y2="37220"/>
                            <a14:foregroundMark x1="36581" y1="18051" x2="44089" y2="55272"/>
                            <a14:foregroundMark x1="44089" y1="55272" x2="29700" y2="44418"/>
                            <a14:foregroundMark x1="28331" y1="38576" x2="49361" y2="21725"/>
                            <a14:foregroundMark x1="49361" y1="21725" x2="52556" y2="43610"/>
                            <a14:foregroundMark x1="56709" y1="19010" x2="35942" y2="58466"/>
                            <a14:foregroundMark x1="35942" y1="58466" x2="48403" y2="54473"/>
                            <a14:foregroundMark x1="34345" y1="38019" x2="58786" y2="64058"/>
                            <a14:foregroundMark x1="58786" y1="64058" x2="53994" y2="41054"/>
                            <a14:foregroundMark x1="53994" y1="41054" x2="29927" y2="40467"/>
                            <a14:foregroundMark x1="29115" y1="44828" x2="36581" y2="69808"/>
                            <a14:foregroundMark x1="36581" y1="69808" x2="48243" y2="45527"/>
                            <a14:foregroundMark x1="48243" y1="45527" x2="34824" y2="40415"/>
                            <a14:foregroundMark x1="30192" y1="30351" x2="46326" y2="14058"/>
                            <a14:foregroundMark x1="46326" y1="14058" x2="32531" y2="18994"/>
                            <a14:foregroundMark x1="62620" y1="58147" x2="41724" y2="72834"/>
                            <a14:foregroundMark x1="53214" y1="83487" x2="59265" y2="65335"/>
                            <a14:foregroundMark x1="59265" y1="65335" x2="55272" y2="58147"/>
                            <a14:foregroundMark x1="60510" y1="45849" x2="59904" y2="64696"/>
                            <a14:foregroundMark x1="59904" y1="64696" x2="46326" y2="38179"/>
                            <a14:foregroundMark x1="46326" y1="38179" x2="38658" y2="62460"/>
                            <a14:foregroundMark x1="38658" y1="62460" x2="50319" y2="70447"/>
                            <a14:foregroundMark x1="54792" y1="32109" x2="51597" y2="29872"/>
                            <a14:foregroundMark x1="42971" y1="67732" x2="29707" y2="59689"/>
                            <a14:foregroundMark x1="30192" y1="24920" x2="57987" y2="23003"/>
                            <a14:foregroundMark x1="41693" y1="42652" x2="54473" y2="41214"/>
                            <a14:foregroundMark x1="54792" y1="34026" x2="56086" y2="34026"/>
                            <a14:foregroundMark x1="31629" y1="65815" x2="31629" y2="65815"/>
                            <a14:foregroundMark x1="33546" y1="16933" x2="56709" y2="17732"/>
                            <a14:foregroundMark x1="36901" y1="17732" x2="36901" y2="17732"/>
                            <a14:foregroundMark x1="35783" y1="16933" x2="30511" y2="15495"/>
                            <a14:foregroundMark x1="31150" y1="70927" x2="34026" y2="72045"/>
                            <a14:foregroundMark x1="31470" y1="17572" x2="35144" y2="21565"/>
                            <a14:foregroundMark x1="31150" y1="17891" x2="34345" y2="25559"/>
                            <a14:backgroundMark x1="72364" y1="42013" x2="72364" y2="42013"/>
                            <a14:backgroundMark x1="63099" y1="14856" x2="69968" y2="64856"/>
                            <a14:backgroundMark x1="84505" y1="74920" x2="84505" y2="24121"/>
                            <a14:backgroundMark x1="78754" y1="75719" x2="75559" y2="16933"/>
                            <a14:backgroundMark x1="75559" y1="16933" x2="73482" y2="11182"/>
                            <a14:backgroundMark x1="57827" y1="9105" x2="63099" y2="30511"/>
                            <a14:backgroundMark x1="78754" y1="82748" x2="72843" y2="52077"/>
                            <a14:backgroundMark x1="63099" y1="38498" x2="63099" y2="38498"/>
                            <a14:backgroundMark x1="61821" y1="38498" x2="61821" y2="38498"/>
                            <a14:backgroundMark x1="60064" y1="36262" x2="60064" y2="36262"/>
                            <a14:backgroundMark x1="60064" y1="36262" x2="60064" y2="36262"/>
                            <a14:backgroundMark x1="63578" y1="37061" x2="58466" y2="31310"/>
                            <a14:backgroundMark x1="59585" y1="34824" x2="62460" y2="34824"/>
                            <a14:backgroundMark x1="57827" y1="31949" x2="67732" y2="42013"/>
                            <a14:backgroundMark x1="75240" y1="89936" x2="72364" y2="71406"/>
                            <a14:backgroundMark x1="16613" y1="30511" x2="18371" y2="67093"/>
                            <a14:backgroundMark x1="16613" y1="63419" x2="44409" y2="96326"/>
                            <a14:backgroundMark x1="31576" y1="70416" x2="20767" y2="58466"/>
                            <a14:backgroundMark x1="52556" y1="93610" x2="33558" y2="72606"/>
                            <a14:backgroundMark x1="47923" y1="84185" x2="41054" y2="79233"/>
                            <a14:backgroundMark x1="34026" y1="75719" x2="53834" y2="94888"/>
                            <a14:backgroundMark x1="38658" y1="76997" x2="38658" y2="76997"/>
                            <a14:backgroundMark x1="38179" y1="76997" x2="54952" y2="96326"/>
                            <a14:backgroundMark x1="39297" y1="74281" x2="39297" y2="74281"/>
                            <a14:backgroundMark x1="39297" y1="74281" x2="45687" y2="79872"/>
                            <a14:backgroundMark x1="54313" y1="90735" x2="54313" y2="90735"/>
                            <a14:backgroundMark x1="53834" y1="90735" x2="53834" y2="90735"/>
                            <a14:backgroundMark x1="53834" y1="90735" x2="53834" y2="90735"/>
                            <a14:backgroundMark x1="53834" y1="90735" x2="47444" y2="82109"/>
                            <a14:backgroundMark x1="60703" y1="41374" x2="60703" y2="41374"/>
                            <a14:backgroundMark x1="58946" y1="39137" x2="68211" y2="43450"/>
                            <a14:backgroundMark x1="19010" y1="25559" x2="28876" y2="19495"/>
                            <a14:backgroundMark x1="32268" y1="11182" x2="65974" y2="10543"/>
                            <a14:backgroundMark x1="17252" y1="26198" x2="22524" y2="59265"/>
                            <a14:backgroundMark x1="23642" y1="25559" x2="23642" y2="52716"/>
                            <a14:backgroundMark x1="26038" y1="41853" x2="27955" y2="41853"/>
                            <a14:backgroundMark x1="25399" y1="39297" x2="29712" y2="44409"/>
                            <a14:backgroundMark x1="28594" y1="59425" x2="25240" y2="57508"/>
                            <a14:backgroundMark x1="29553" y1="61981" x2="29553" y2="61981"/>
                            <a14:backgroundMark x1="29553" y1="59425" x2="29553" y2="59425"/>
                            <a14:backgroundMark x1="29553" y1="59425" x2="29553" y2="59425"/>
                            <a14:backgroundMark x1="29553" y1="59425" x2="26038" y2="58946"/>
                            <a14:backgroundMark x1="50958" y1="84505" x2="53514" y2="89776"/>
                            <a14:backgroundMark x1="61502" y1="30671" x2="64696" y2="38179"/>
                            <a14:backgroundMark x1="59585" y1="40415" x2="65815" y2="4808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439103" y="-4876904"/>
                <a:ext cx="4217670" cy="421767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DBA556-A912-8CC6-231F-C1639DBF9029}"/>
                  </a:ext>
                </a:extLst>
              </p:cNvPr>
              <p:cNvSpPr txBox="1"/>
              <p:nvPr/>
            </p:nvSpPr>
            <p:spPr>
              <a:xfrm>
                <a:off x="763639" y="-4567026"/>
                <a:ext cx="1387736" cy="124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Aptos Slab Black" panose="020F0502020204030204" pitchFamily="34" charset="0"/>
                  </a:rPr>
                  <a:t>*3</a:t>
                </a:r>
              </a:p>
            </p:txBody>
          </p:sp>
        </p:grpSp>
        <p:pic>
          <p:nvPicPr>
            <p:cNvPr id="18" name="Content Placeholder 4">
              <a:extLst>
                <a:ext uri="{FF2B5EF4-FFF2-40B4-BE49-F238E27FC236}">
                  <a16:creationId xmlns:a16="http://schemas.microsoft.com/office/drawing/2014/main" id="{5698976F-8136-EA9A-FADD-90FBBE63C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102" b="92383" l="1823" r="16471">
                          <a14:foregroundMark x1="12500" y1="74023" x2="12500" y2="74023"/>
                          <a14:foregroundMark x1="12500" y1="69434" x2="12500" y2="69434"/>
                          <a14:foregroundMark x1="8594" y1="69434" x2="8594" y2="69434"/>
                          <a14:foregroundMark x1="8594" y1="75098" x2="8594" y2="75098"/>
                          <a14:foregroundMark x1="12370" y1="73535" x2="12370" y2="73535"/>
                          <a14:foregroundMark x1="11003" y1="60938" x2="11003" y2="60938"/>
                          <a14:foregroundMark x1="11979" y1="59668" x2="11979" y2="59668"/>
                          <a14:foregroundMark x1="11979" y1="59668" x2="11979" y2="59668"/>
                          <a14:foregroundMark x1="7552" y1="56836" x2="11003" y2="56641"/>
                          <a14:foregroundMark x1="9635" y1="60254" x2="8073" y2="60254"/>
                          <a14:foregroundMark x1="7031" y1="57617" x2="13867" y2="60742"/>
                          <a14:foregroundMark x1="7227" y1="30957" x2="11328" y2="31445"/>
                          <a14:foregroundMark x1="10482" y1="36621" x2="10091" y2="29102"/>
                          <a14:foregroundMark x1="7878" y1="74316" x2="8398" y2="74316"/>
                          <a14:foregroundMark x1="9440" y1="83789" x2="9440" y2="83789"/>
                          <a14:foregroundMark x1="8073" y1="81543" x2="11328" y2="87891"/>
                          <a14:foregroundMark x1="10612" y1="85156" x2="12891" y2="87891"/>
                          <a14:backgroundMark x1="11328" y1="41992" x2="9701" y2="50391"/>
                          <a14:backgroundMark x1="9701" y1="50391" x2="10026" y2="41602"/>
                          <a14:backgroundMark x1="10026" y1="41602" x2="9440" y2="41113"/>
                          <a14:backgroundMark x1="8854" y1="39941" x2="9831" y2="48633"/>
                          <a14:backgroundMark x1="11133" y1="49219" x2="13932" y2="49805"/>
                          <a14:backgroundMark x1="9766" y1="37109" x2="11654" y2="37109"/>
                          <a14:backgroundMark x1="10872" y1="36523" x2="8854" y2="36133"/>
                        </a14:backgroundRemoval>
                      </a14:imgEffect>
                    </a14:imgLayer>
                  </a14:imgProps>
                </a:ext>
              </a:extLst>
            </a:blip>
            <a:srcRect l="1605" t="24869" r="83647" b="61315"/>
            <a:stretch>
              <a:fillRect/>
            </a:stretch>
          </p:blipFill>
          <p:spPr>
            <a:xfrm>
              <a:off x="-36182" y="4435691"/>
              <a:ext cx="1220129" cy="762000"/>
            </a:xfrm>
            <a:prstGeom prst="rect">
              <a:avLst/>
            </a:prstGeom>
          </p:spPr>
        </p:pic>
        <p:pic>
          <p:nvPicPr>
            <p:cNvPr id="19" name="Content Placeholder 4">
              <a:extLst>
                <a:ext uri="{FF2B5EF4-FFF2-40B4-BE49-F238E27FC236}">
                  <a16:creationId xmlns:a16="http://schemas.microsoft.com/office/drawing/2014/main" id="{8EA76782-A068-2F05-9D6F-DE0940682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102" b="92383" l="1823" r="16471">
                          <a14:foregroundMark x1="12500" y1="74023" x2="12500" y2="74023"/>
                          <a14:foregroundMark x1="12500" y1="69434" x2="12500" y2="69434"/>
                          <a14:foregroundMark x1="8594" y1="69434" x2="8594" y2="69434"/>
                          <a14:foregroundMark x1="8594" y1="75098" x2="8594" y2="75098"/>
                          <a14:foregroundMark x1="12370" y1="73535" x2="12370" y2="73535"/>
                          <a14:foregroundMark x1="11003" y1="60938" x2="11003" y2="60938"/>
                          <a14:foregroundMark x1="11979" y1="59668" x2="11979" y2="59668"/>
                          <a14:foregroundMark x1="11979" y1="59668" x2="11979" y2="59668"/>
                          <a14:foregroundMark x1="7552" y1="56836" x2="11003" y2="56641"/>
                          <a14:foregroundMark x1="9635" y1="60254" x2="8073" y2="60254"/>
                          <a14:foregroundMark x1="7031" y1="57617" x2="13867" y2="60742"/>
                          <a14:foregroundMark x1="7227" y1="30957" x2="11328" y2="31445"/>
                          <a14:foregroundMark x1="10482" y1="36621" x2="10091" y2="29102"/>
                          <a14:foregroundMark x1="7878" y1="74316" x2="8398" y2="74316"/>
                          <a14:foregroundMark x1="9440" y1="83789" x2="9440" y2="83789"/>
                          <a14:foregroundMark x1="8073" y1="81543" x2="11328" y2="87891"/>
                          <a14:foregroundMark x1="10612" y1="85156" x2="12891" y2="87891"/>
                          <a14:backgroundMark x1="11328" y1="41992" x2="9701" y2="50391"/>
                          <a14:backgroundMark x1="9701" y1="50391" x2="10026" y2="41602"/>
                          <a14:backgroundMark x1="10026" y1="41602" x2="9440" y2="41113"/>
                          <a14:backgroundMark x1="8854" y1="39941" x2="9831" y2="48633"/>
                          <a14:backgroundMark x1="11133" y1="49219" x2="13932" y2="49805"/>
                          <a14:backgroundMark x1="9766" y1="37109" x2="11654" y2="37109"/>
                          <a14:backgroundMark x1="10872" y1="36523" x2="8854" y2="36133"/>
                        </a14:backgroundRemoval>
                      </a14:imgEffect>
                    </a14:imgLayer>
                  </a14:imgProps>
                </a:ext>
              </a:extLst>
            </a:blip>
            <a:srcRect l="2574" t="77696" r="82678" b="8488"/>
            <a:stretch>
              <a:fillRect/>
            </a:stretch>
          </p:blipFill>
          <p:spPr>
            <a:xfrm>
              <a:off x="83754" y="5337096"/>
              <a:ext cx="1220129" cy="7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627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42584"/>
            <a:ext cx="8229600" cy="1143000"/>
          </a:xfrm>
        </p:spPr>
        <p:txBody>
          <a:bodyPr/>
          <a:lstStyle/>
          <a:p>
            <a:r>
              <a:rPr lang="en-US" dirty="0"/>
              <a:t>Today’s Agenda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71745"/>
              </p:ext>
            </p:extLst>
          </p:nvPr>
        </p:nvGraphicFramePr>
        <p:xfrm>
          <a:off x="381000" y="914084"/>
          <a:ext cx="8458201" cy="22555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43350198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686932377"/>
                    </a:ext>
                  </a:extLst>
                </a:gridCol>
                <a:gridCol w="2362201">
                  <a:extLst>
                    <a:ext uri="{9D8B030D-6E8A-4147-A177-3AD203B41FA5}">
                      <a16:colId xmlns:a16="http://schemas.microsoft.com/office/drawing/2014/main" val="2894667774"/>
                    </a:ext>
                  </a:extLst>
                </a:gridCol>
              </a:tblGrid>
              <a:tr h="3495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Time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Topic</a:t>
                      </a: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301417"/>
                  </a:ext>
                </a:extLst>
              </a:tr>
              <a:tr h="6554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+mn-lt"/>
                        </a:rPr>
                        <a:t>10:00am – 12:00pm</a:t>
                      </a:r>
                      <a:endParaRPr lang="en-US" sz="1700" b="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</a:rPr>
                        <a:t>Welcome and introductions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7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Interconnection Process Enhancements 5.0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7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-Tariff revisions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700" b="0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-RIS Clarifications Matrix</a:t>
                      </a:r>
                    </a:p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700" b="0" u="none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Next Steps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Yelena Kopylov-Alford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Bill Weaver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Yelena Kopylov-Alford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565897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5FC661-E194-2B91-F3DB-5A643FF1CC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E188C49E-526C-4CA2-87C2-E99663D5313E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D9B39-BF30-7F75-8C26-F696A509152B}"/>
              </a:ext>
            </a:extLst>
          </p:cNvPr>
          <p:cNvSpPr txBox="1"/>
          <p:nvPr/>
        </p:nvSpPr>
        <p:spPr>
          <a:xfrm>
            <a:off x="3771901" y="633626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ISO Public</a:t>
            </a:r>
          </a:p>
        </p:txBody>
      </p:sp>
    </p:spTree>
    <p:extLst>
      <p:ext uri="{BB962C8B-B14F-4D97-AF65-F5344CB8AC3E}">
        <p14:creationId xmlns:p14="http://schemas.microsoft.com/office/powerpoint/2010/main" val="188808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8AE9E-2369-C307-68EF-D06D1BA24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AA8C-3979-809C-8174-C55E6F04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CAISO Policy Initiative Stakeholder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385A-BA41-DD36-5218-DF4ECBD2A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Page </a:t>
            </a:r>
            <a:fld id="{E188C49E-526C-4CA2-87C2-E99663D5313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F0F1A1-E7C8-19F6-8EA5-CCB85214EDDD}"/>
              </a:ext>
            </a:extLst>
          </p:cNvPr>
          <p:cNvSpPr txBox="1">
            <a:spLocks/>
          </p:cNvSpPr>
          <p:nvPr/>
        </p:nvSpPr>
        <p:spPr>
          <a:xfrm>
            <a:off x="1295400" y="1348618"/>
            <a:ext cx="7696200" cy="459498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C11F2-CC13-8EAF-96F5-248EB4674C8D}"/>
              </a:ext>
            </a:extLst>
          </p:cNvPr>
          <p:cNvSpPr txBox="1"/>
          <p:nvPr/>
        </p:nvSpPr>
        <p:spPr>
          <a:xfrm>
            <a:off x="571500" y="2491617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2 days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171745-7B91-CA8B-0267-B40685F68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403263"/>
            <a:ext cx="8844986" cy="20505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F28E7-35DE-E779-E98B-33A7B16B4BEE}"/>
              </a:ext>
            </a:extLst>
          </p:cNvPr>
          <p:cNvSpPr txBox="1"/>
          <p:nvPr/>
        </p:nvSpPr>
        <p:spPr>
          <a:xfrm>
            <a:off x="559308" y="571640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Learn more in the Stakeholder Process Guide.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Graphic 6" descr="Arrow: Counter-clockwise curve with solid fill">
            <a:extLst>
              <a:ext uri="{FF2B5EF4-FFF2-40B4-BE49-F238E27FC236}">
                <a16:creationId xmlns:a16="http://schemas.microsoft.com/office/drawing/2014/main" id="{800BB5CC-E4A1-23B0-E2C9-60762914C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163956">
            <a:off x="6616277" y="3244020"/>
            <a:ext cx="899428" cy="8994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949064-46F9-7B93-A869-99167C8C3809}"/>
              </a:ext>
            </a:extLst>
          </p:cNvPr>
          <p:cNvSpPr/>
          <p:nvPr/>
        </p:nvSpPr>
        <p:spPr>
          <a:xfrm>
            <a:off x="5233872" y="3710788"/>
            <a:ext cx="1565621" cy="400110"/>
          </a:xfrm>
          <a:prstGeom prst="rect">
            <a:avLst/>
          </a:prstGeom>
          <a:noFill/>
          <a:ln w="12700" cap="rnd" cmpd="dbl">
            <a:noFill/>
            <a:bevel/>
            <a:extLst>
              <a:ext uri="{C807C97D-BFC1-408E-A445-0C87EB9F89A2}">
                <ask:lineSketchStyleProps xmlns:ask="http://schemas.microsoft.com/office/drawing/2018/sketchyshapes" sd="912334294">
                  <a:custGeom>
                    <a:avLst/>
                    <a:gdLst>
                      <a:gd name="connsiteX0" fmla="*/ 0 w 1565621"/>
                      <a:gd name="connsiteY0" fmla="*/ 0 h 400110"/>
                      <a:gd name="connsiteX1" fmla="*/ 1565621 w 1565621"/>
                      <a:gd name="connsiteY1" fmla="*/ 0 h 400110"/>
                      <a:gd name="connsiteX2" fmla="*/ 1565621 w 1565621"/>
                      <a:gd name="connsiteY2" fmla="*/ 400110 h 400110"/>
                      <a:gd name="connsiteX3" fmla="*/ 0 w 1565621"/>
                      <a:gd name="connsiteY3" fmla="*/ 400110 h 400110"/>
                      <a:gd name="connsiteX4" fmla="*/ 0 w 1565621"/>
                      <a:gd name="connsiteY4" fmla="*/ 0 h 400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65621" h="400110" extrusionOk="0">
                        <a:moveTo>
                          <a:pt x="0" y="0"/>
                        </a:moveTo>
                        <a:cubicBezTo>
                          <a:pt x="223763" y="-94642"/>
                          <a:pt x="1155361" y="60488"/>
                          <a:pt x="1565621" y="0"/>
                        </a:cubicBezTo>
                        <a:cubicBezTo>
                          <a:pt x="1559956" y="153565"/>
                          <a:pt x="1567334" y="204021"/>
                          <a:pt x="1565621" y="400110"/>
                        </a:cubicBezTo>
                        <a:cubicBezTo>
                          <a:pt x="1222917" y="524550"/>
                          <a:pt x="561303" y="483014"/>
                          <a:pt x="0" y="400110"/>
                        </a:cubicBezTo>
                        <a:cubicBezTo>
                          <a:pt x="-20147" y="247115"/>
                          <a:pt x="29499" y="1305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4F81BD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31054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E384-3B14-4D1A-2F19-B9CF939F3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5996-BC1D-8E99-8275-7380DB3A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19600"/>
            <a:ext cx="6858000" cy="1371600"/>
          </a:xfrm>
        </p:spPr>
        <p:txBody>
          <a:bodyPr/>
          <a:lstStyle/>
          <a:p>
            <a:r>
              <a:rPr lang="en-US" dirty="0"/>
              <a:t>Placeholder - Screenshare</a:t>
            </a:r>
            <a:br>
              <a:rPr lang="en-US" sz="1600" i="1" dirty="0"/>
            </a:br>
            <a:endParaRPr lang="en-US" sz="16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6AB1BE-38F0-74E4-57EB-5A2708189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E188C49E-526C-4CA2-87C2-E99663D5313E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E724A-EBB5-2A53-014F-DAD81AF29190}"/>
              </a:ext>
            </a:extLst>
          </p:cNvPr>
          <p:cNvSpPr txBox="1"/>
          <p:nvPr/>
        </p:nvSpPr>
        <p:spPr>
          <a:xfrm>
            <a:off x="3771901" y="633626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ISO Public</a:t>
            </a:r>
          </a:p>
        </p:txBody>
      </p:sp>
    </p:spTree>
    <p:extLst>
      <p:ext uri="{BB962C8B-B14F-4D97-AF65-F5344CB8AC3E}">
        <p14:creationId xmlns:p14="http://schemas.microsoft.com/office/powerpoint/2010/main" val="125552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65858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IPE 5.0 Schedule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86403961"/>
              </p:ext>
            </p:extLst>
          </p:nvPr>
        </p:nvGraphicFramePr>
        <p:xfrm>
          <a:off x="457200" y="1066800"/>
          <a:ext cx="7810500" cy="2697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193">
                  <a:extLst>
                    <a:ext uri="{9D8B030D-6E8A-4147-A177-3AD203B41FA5}">
                      <a16:colId xmlns:a16="http://schemas.microsoft.com/office/drawing/2014/main" val="3981163608"/>
                    </a:ext>
                  </a:extLst>
                </a:gridCol>
                <a:gridCol w="6079307">
                  <a:extLst>
                    <a:ext uri="{9D8B030D-6E8A-4147-A177-3AD203B41FA5}">
                      <a16:colId xmlns:a16="http://schemas.microsoft.com/office/drawing/2014/main" val="2237499112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Date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Milestone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67820298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18, 2026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tariff revisions and clarifications matrix posted</a:t>
                      </a: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37290705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 28, 2026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  <a:latin typeface="+mn-lt"/>
                        </a:rPr>
                        <a:t>Comments due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732466296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June 6, 2026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File with FERC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695304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July 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TPD-related tariff revisions posting and meeting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7453058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Cluster 16 Intake window opens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42873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DA69D-15D7-74CF-E2E7-45AC940B1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E188C49E-526C-4CA2-87C2-E99663D5313E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60E7A-ED1A-087A-B6B1-44F28FB463AB}"/>
              </a:ext>
            </a:extLst>
          </p:cNvPr>
          <p:cNvSpPr txBox="1"/>
          <p:nvPr/>
        </p:nvSpPr>
        <p:spPr>
          <a:xfrm>
            <a:off x="3771901" y="633626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ISO Public</a:t>
            </a:r>
          </a:p>
        </p:txBody>
      </p:sp>
    </p:spTree>
    <p:extLst>
      <p:ext uri="{BB962C8B-B14F-4D97-AF65-F5344CB8AC3E}">
        <p14:creationId xmlns:p14="http://schemas.microsoft.com/office/powerpoint/2010/main" val="396979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71" y="342900"/>
            <a:ext cx="3622964" cy="1143000"/>
          </a:xfrm>
        </p:spPr>
        <p:txBody>
          <a:bodyPr/>
          <a:lstStyle/>
          <a:p>
            <a:r>
              <a:rPr lang="en-US" sz="32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1816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Comments on the Draft Tariff Language and Clarifications matrix were due on May 28, 2026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Questions? Please email </a:t>
            </a:r>
            <a:r>
              <a:rPr lang="en-US" dirty="0">
                <a:hlinkClick r:id="rId2"/>
              </a:rPr>
              <a:t>ISOStakeholderAffairs@caiso.com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Additional information on this process is available on the CAISO website at: </a:t>
            </a:r>
            <a:r>
              <a:rPr lang="en-US" dirty="0">
                <a:hlinkClick r:id="rId3"/>
              </a:rPr>
              <a:t>https://stakeholdercenter.caiso.com/StakeholderInitiatives/Interconnection-process-enhancements-5-0</a:t>
            </a:r>
            <a:r>
              <a:rPr lang="en-US" dirty="0"/>
              <a:t> </a:t>
            </a:r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4F26F-3399-ACEE-6923-D07F90B9B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Page </a:t>
            </a:r>
            <a:fld id="{E188C49E-526C-4CA2-87C2-E99663D5313E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16ADC-218A-FDE0-AA2C-FDD856EDF286}"/>
              </a:ext>
            </a:extLst>
          </p:cNvPr>
          <p:cNvSpPr txBox="1"/>
          <p:nvPr/>
        </p:nvSpPr>
        <p:spPr>
          <a:xfrm>
            <a:off x="3771901" y="6336268"/>
            <a:ext cx="129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ISO Public</a:t>
            </a:r>
          </a:p>
        </p:txBody>
      </p:sp>
    </p:spTree>
    <p:extLst>
      <p:ext uri="{BB962C8B-B14F-4D97-AF65-F5344CB8AC3E}">
        <p14:creationId xmlns:p14="http://schemas.microsoft.com/office/powerpoint/2010/main" val="287577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C6858E-9EF4-43AC-9E1F-BBF2176D02A8}" vid="{647736BB-AE11-4553-99CA-68B77D8AA2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and SharePoint library properties</tns:defaultPropertyEditorNamespace>
</tns:customPropertyEditors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3C2B02D5A814E8D33F4CCC84F7A3D" ma:contentTypeVersion="4" ma:contentTypeDescription="Create a new document." ma:contentTypeScope="" ma:versionID="d6fb6d15ead494a008ded4d4946c66c9">
  <xsd:schema xmlns:xsd="http://www.w3.org/2001/XMLSchema" xmlns:xs="http://www.w3.org/2001/XMLSchema" xmlns:p="http://schemas.microsoft.com/office/2006/metadata/properties" xmlns:ns2="45e7daee-785d-4592-89f8-ddcff774c69b" targetNamespace="http://schemas.microsoft.com/office/2006/metadata/properties" ma:root="true" ma:fieldsID="96bb0a372dc36c5062d32e8cd89e6f1f" ns2:_="">
    <xsd:import namespace="45e7daee-785d-4592-89f8-ddcff774c69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7daee-785d-4592-89f8-ddcff774c6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SO Document" ma:contentTypeID="0x010100B72ED250C60CFC47AE0A3A0E8940792600FFABD4AA768ECA4790C8CB864D474D87" ma:contentTypeVersion="87" ma:contentTypeDescription="" ma:contentTypeScope="" ma:versionID="bf80317422d61de5e97b0a888f6ba323">
  <xsd:schema xmlns:xsd="http://www.w3.org/2001/XMLSchema" xmlns:xs="http://www.w3.org/2001/XMLSchema" xmlns:p="http://schemas.microsoft.com/office/2006/metadata/properties" xmlns:ns1="http://schemas.microsoft.com/sharepoint/v3" xmlns:ns2="e6671a59-50a7-4167-890c-836f7535b734" xmlns:ns3="dcc7e218-8b47-4273-ba28-07719656e1ad" xmlns:ns5="2e64aaae-efe8-4b36-9ab4-486f04499e09" xmlns:ns6="53d0012f-b9c0-4b00-a54f-bfdbdfe1e517" targetNamespace="http://schemas.microsoft.com/office/2006/metadata/properties" ma:root="true" ma:fieldsID="a02fc1d6ffeeaed6c42103c9bdb05ce8" ns1:_="" ns2:_="" ns3:_="" ns5:_="" ns6:_="">
    <xsd:import namespace="http://schemas.microsoft.com/sharepoint/v3"/>
    <xsd:import namespace="e6671a59-50a7-4167-890c-836f7535b734"/>
    <xsd:import namespace="dcc7e218-8b47-4273-ba28-07719656e1ad"/>
    <xsd:import namespace="2e64aaae-efe8-4b36-9ab4-486f04499e09"/>
    <xsd:import namespace="53d0012f-b9c0-4b00-a54f-bfdbdfe1e517"/>
    <xsd:element name="properties">
      <xsd:complexType>
        <xsd:sequence>
          <xsd:element name="documentManagement">
            <xsd:complexType>
              <xsd:all>
                <xsd:element ref="ns2:Doc_x0020_Owner" minOccurs="0"/>
                <xsd:element ref="ns2:Doc_x0020_Status" minOccurs="0"/>
                <xsd:element ref="ns2:InfoSec_x0020_Classification" minOccurs="0"/>
                <xsd:element ref="ns2:ISO_x0020_Department" minOccurs="0"/>
                <xsd:element ref="ns2:Date_x0020_Became_x0020_Record" minOccurs="0"/>
                <xsd:element ref="ns3:_dlc_DocIdUrl" minOccurs="0"/>
                <xsd:element ref="ns3:_dlc_DocIdPersistId" minOccurs="0"/>
                <xsd:element ref="ns3:_dlc_DocId" minOccurs="0"/>
                <xsd:element ref="ns2:Division" minOccurs="0"/>
                <xsd:element ref="ns5:b096d808b59a41b7a526eb1052d792f3" minOccurs="0"/>
                <xsd:element ref="ns5:TaxCatchAll" minOccurs="0"/>
                <xsd:element ref="ns5:TaxCatchAllLabel" minOccurs="0"/>
                <xsd:element ref="ns5:ac6042663e6544a5b5f6c47baa21cbec" minOccurs="0"/>
                <xsd:element ref="ns5:mb7a63be961241008d728fcf8db72869" minOccurs="0"/>
                <xsd:element ref="ns1:CSMeta2010Field" minOccurs="0"/>
                <xsd:element ref="ns6:SharedWithUsers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SMeta2010Field" ma:index="28" nillable="true" ma:displayName="Classification Status" ma:hidden="true" ma:internalName="CSMeta2010Field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71a59-50a7-4167-890c-836f7535b734" elementFormDefault="qualified">
    <xsd:import namespace="http://schemas.microsoft.com/office/2006/documentManagement/types"/>
    <xsd:import namespace="http://schemas.microsoft.com/office/infopath/2007/PartnerControls"/>
    <xsd:element name="Doc_x0020_Owner" ma:index="2" nillable="true" ma:displayName="Doc Owner" ma:description="" ma:indexed="true" ma:list="UserInfo" ma:SharePointGroup="0" ma:internalName="Doc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_x0020_Status" ma:index="3" nillable="true" ma:displayName="Doc Status" ma:format="Dropdown" ma:indexed="true" ma:internalName="Doc_x0020_Status" ma:readOnly="false">
      <xsd:simpleType>
        <xsd:restriction base="dms:Choice">
          <xsd:enumeration value="Draft"/>
          <xsd:enumeration value="Under Review"/>
          <xsd:enumeration value="Final"/>
        </xsd:restriction>
      </xsd:simpleType>
    </xsd:element>
    <xsd:element name="InfoSec_x0020_Classification" ma:index="4" nillable="true" ma:displayName="Information Classification" ma:description="" ma:format="Dropdown" ma:internalName="InfoSec_x0020_Classification" ma:readOnly="false">
      <xsd:simpleType>
        <xsd:restriction base="dms:Choice">
          <xsd:enumeration value="- Current Classifications -"/>
          <xsd:enumeration value="ISO Public"/>
          <xsd:enumeration value="ISO Limited Distribution - Green"/>
          <xsd:enumeration value="ISO Limited Distribution - Amber"/>
          <xsd:enumeration value="ISO Limited Distribution - Red"/>
          <xsd:enumeration value="ISO Internal Use"/>
          <xsd:enumeration value="ISO Confidential"/>
          <xsd:enumeration value="ISO Restricted"/>
          <xsd:enumeration value="- Past Classifications -"/>
          <xsd:enumeration value="CAISO Public"/>
          <xsd:enumeration value="Copyright 2019 California ISO"/>
          <xsd:enumeration value="California ISO INTERNAL USE. For use by all authorized California ISO personnel. Do not release or disclose outside the California ISO."/>
          <xsd:enumeration value="California ISO CONFIDENTIAL. For use by authorized California ISO personnel only with a need to know. Do not release or disclose outside the California ISO."/>
          <xsd:enumeration value="California ISO RESTRICTED. This information is for use solely by authorized California ISO employees with a need to know and a signed confidentiality non-disclosure agreement.  Do not release, disclose or reproduce this information."/>
          <xsd:enumeration value="PCII or CEII"/>
          <xsd:enumeration value="Privileged and Confidential. (Legal Use Only)."/>
          <xsd:enumeration value="Copyright 2018 California ISO"/>
          <xsd:enumeration value="Copyright 2017 California ISO"/>
          <xsd:enumeration value="Copyright 2016 California ISO"/>
          <xsd:enumeration value="Copyright 2015 California ISO"/>
          <xsd:enumeration value="Copyright 2014 California ISO"/>
          <xsd:enumeration value="Copyright 2013 California ISO"/>
          <xsd:enumeration value="Copyright 2012 California ISO"/>
          <xsd:enumeration value="Copyright 2011 California ISO"/>
        </xsd:restriction>
      </xsd:simpleType>
    </xsd:element>
    <xsd:element name="ISO_x0020_Department" ma:index="5" nillable="true" ma:displayName="ISO Department" ma:description="" ma:format="Dropdown" ma:internalName="ISO_x0020_Department">
      <xsd:simpleType>
        <xsd:restriction base="dms:Choice">
          <xsd:enumeration value="--Current Departments--"/>
          <xsd:enumeration value="Architecture and Integration"/>
          <xsd:enumeration value="Audit and Advisory Services"/>
          <xsd:enumeration value="Business Continuity"/>
          <xsd:enumeration value="California Regulatory Affairs"/>
          <xsd:enumeration value="Campus Operations"/>
          <xsd:enumeration value="Common Services and Solutions Delivery"/>
          <xsd:enumeration value="Corporate Compliance"/>
          <xsd:enumeration value="Corporate Systems"/>
          <xsd:enumeration value="Communications &amp; Public Relations"/>
          <xsd:enumeration value="Critical Systems"/>
          <xsd:enumeration value="Customer Readiness"/>
          <xsd:enumeration value="Data Science and Solutions Delivery"/>
          <xsd:enumeration value="Database &amp; Storage Engineering"/>
          <xsd:enumeration value="EMS Information Technology"/>
          <xsd:enumeration value="Enterprise Model Management"/>
          <xsd:enumeration value="Enterprise Operations"/>
          <xsd:enumeration value="Enterprise Process Design and Training"/>
          <xsd:enumeration value="External Affairs"/>
          <xsd:enumeration value="Finance"/>
          <xsd:enumeration value="General Counsel"/>
          <xsd:enumeration value="Grid Assets"/>
          <xsd:enumeration value="Human Resources"/>
          <xsd:enumeration value="Information Security"/>
          <xsd:enumeration value="Information Security Compliance"/>
          <xsd:enumeration value="ITSM"/>
          <xsd:enumeration value="Infrastructure and Operations Planning"/>
          <xsd:enumeration value="Infrastructure Compliance"/>
          <xsd:enumeration value="Legal"/>
          <xsd:enumeration value="Market Design and Analysis"/>
          <xsd:enumeration value="Market Engineering and Network Application Support"/>
          <xsd:enumeration value="Market Monitoring"/>
          <xsd:enumeration value="Market Performance &amp; Advanced Analytics"/>
          <xsd:enumeration value="Market Policy Development"/>
          <xsd:enumeration value="Market Settlement Design and Configuration"/>
          <xsd:enumeration value="Market Settlement Disputes"/>
          <xsd:enumeration value="Market Settlement Production"/>
          <xsd:enumeration value="Market Strategy and Governance"/>
          <xsd:enumeration value="Market Validation"/>
          <xsd:enumeration value="Model and Contract Implementation"/>
          <xsd:enumeration value="Network Services"/>
          <xsd:enumeration value="Operations Change Initiatives"/>
          <xsd:enumeration value="Operations Compliance"/>
          <xsd:enumeration value="Operations Metrics and Analysis"/>
          <xsd:enumeration value="Operations Planning"/>
          <xsd:enumeration value="Operations Policy &amp; Analytics"/>
          <xsd:enumeration value="Operations Training"/>
          <xsd:enumeration value="Power Systems Technology Development"/>
          <xsd:enumeration value="Procurement"/>
          <xsd:enumeration value="Project Management"/>
          <xsd:enumeration value="Queue Management"/>
          <xsd:enumeration value="Real Time Operations"/>
          <xsd:enumeration value="Regional Transmission"/>
          <xsd:enumeration value="Regulatory Contracts"/>
          <xsd:enumeration value="Reliability and Market Operations Engineering"/>
          <xsd:enumeration value="Reliability Coordination"/>
          <xsd:enumeration value="Resource Assessment and Planning"/>
          <xsd:enumeration value="Short Term Forecasting"/>
          <xsd:enumeration value="Stakeholder Engagement &amp; Customer Experience"/>
          <xsd:enumeration value="Stakeholder Engagement"/>
          <xsd:enumeration value="Strategy and Risk Management"/>
          <xsd:enumeration value="System Operations"/>
          <xsd:enumeration value="Systems Engineering &amp; Automation"/>
          <xsd:enumeration value="Transmission Infrastructure Planning"/>
          <xsd:enumeration value="Vendor Products and Quality"/>
          <xsd:enumeration value="--Past Departments--"/>
          <xsd:enumeration value="Business Planning and Operations"/>
          <xsd:enumeration value="Business Solutions"/>
          <xsd:enumeration value="Business Solutions and Quality"/>
          <xsd:enumeration value="CFO &amp; Treasurer"/>
          <xsd:enumeration value="Compensation &amp; Benefits"/>
          <xsd:enumeration value="Compliance &amp; Corporate Affairs"/>
          <xsd:enumeration value="Corporate Business Operations"/>
          <xsd:enumeration value="Corporate Secretary"/>
          <xsd:enumeration value="Customer Service and Stakeholder Affairs"/>
          <xsd:enumeration value="Customer Services &amp; Industrial Affairs"/>
          <xsd:enumeration value="Day-Ahead Market and Real-Time Operations Support"/>
          <xsd:enumeration value="Executive Advisor - Operations"/>
          <xsd:enumeration value="Executive Office"/>
          <xsd:enumeration value="Federal Affairs"/>
          <xsd:enumeration value="Government Affairs"/>
          <xsd:enumeration value="Human Resources Operations"/>
          <xsd:enumeration value="Infrastructure Contracts and Management"/>
          <xsd:enumeration value="Infrastructure Development"/>
          <xsd:enumeration value="Interconnection Implementation"/>
          <xsd:enumeration value="Internal Audit"/>
          <xsd:enumeration value="IT Architecture"/>
          <xsd:enumeration value="IT Enterprise Support &amp; Campus Operations"/>
          <xsd:enumeration value="IT Infrastructure Engineering &amp; Network Operations"/>
          <xsd:enumeration value="IT Infrastructure Engineering &amp; Systems Operations"/>
          <xsd:enumeration value="IT Operations"/>
          <xsd:enumeration value="Learning &amp; Leadership Development"/>
          <xsd:enumeration value="Market &amp; Infrastructure Compliance"/>
          <xsd:enumeration value="Market &amp; Infrastructure Policy"/>
          <xsd:enumeration value="Market Analysis &amp; Development"/>
          <xsd:enumeration value="Market Analysis and Development"/>
          <xsd:enumeration value="Market and Infrastructure Policy"/>
          <xsd:enumeration value="Market Development and Analysis"/>
          <xsd:enumeration value="Market Services"/>
          <xsd:enumeration value="Market Services Support"/>
          <xsd:enumeration value="Market Validation and Quality Analysis"/>
          <xsd:enumeration value="Operational Readiness"/>
          <xsd:enumeration value="Operations Compliance &amp; Control"/>
          <xsd:enumeration value="Operations Engineering Services"/>
          <xsd:enumeration value="Operations Process, Procedures and Training"/>
          <xsd:enumeration value="Power Systems and Smart Grid Technology Development"/>
          <xsd:enumeration value="Power Systems Technology Operations"/>
          <xsd:enumeration value="Program Office"/>
          <xsd:enumeration value="QA, Architecture and Enterprise Data Mgmt"/>
          <xsd:enumeration value="Regional Affairs"/>
          <xsd:enumeration value="Regulatory Affairs"/>
          <xsd:enumeration value="Regulatory Affairs - DER"/>
          <xsd:enumeration value="Renewable Studies"/>
          <xsd:enumeration value="Security, Architecture, Model Management &amp; Quality"/>
          <xsd:enumeration value="Short-Term Demand and Renewable Forecasting"/>
          <xsd:enumeration value="Smart Grid Technologies &amp; Strategy"/>
          <xsd:enumeration value="State Affairs"/>
          <xsd:enumeration value="State Regulatory Strategy"/>
          <xsd:enumeration value="Strategic Alliances"/>
        </xsd:restriction>
      </xsd:simpleType>
    </xsd:element>
    <xsd:element name="Date_x0020_Became_x0020_Record" ma:index="6" nillable="true" ma:displayName="Date Became Record" ma:default="[today]" ma:description="" ma:format="DateOnly" ma:hidden="true" ma:internalName="Date_x0020_Became_x0020_Record" ma:readOnly="false">
      <xsd:simpleType>
        <xsd:restriction base="dms:DateTime"/>
      </xsd:simpleType>
    </xsd:element>
    <xsd:element name="Division" ma:index="16" nillable="true" ma:displayName="ISO Division" ma:default="Market and Infrastructure Development" ma:description="" ma:format="Dropdown" ma:internalName="Division">
      <xsd:simpleType>
        <xsd:restriction base="dms:Choice">
          <xsd:enumeration value="- Current Divisions -"/>
          <xsd:enumeration value="Enterprise Program Management Office"/>
          <xsd:enumeration value="Enterprise Support &amp; Campus Operations"/>
          <xsd:enumeration value="Executive Office"/>
          <xsd:enumeration value="External Affairs"/>
          <xsd:enumeration value="Finance"/>
          <xsd:enumeration value="General Counsel"/>
          <xsd:enumeration value="Human Resources"/>
          <xsd:enumeration value="Infrastructure and Operations Planning"/>
          <xsd:enumeration value="Market Design &amp; Analysis"/>
          <xsd:enumeration value="Market Monitoring"/>
          <xsd:enumeration value="Project Management Office"/>
          <xsd:enumeration value="Power Systems &amp; Market Technology"/>
          <xsd:enumeration value="Stakeholder Engagement &amp; Customer Experience"/>
          <xsd:enumeration value="System Operations"/>
          <xsd:enumeration value="- Past Divisions -"/>
          <xsd:enumeration value="Customer &amp; State Affairs"/>
          <xsd:enumeration value="Market and Infrastructure Development"/>
          <xsd:enumeration value="Market Quality &amp; Renewable Integration"/>
          <xsd:enumeration value="Operations"/>
          <xsd:enumeration value="Policy &amp; Client Services"/>
          <xsd:enumeration value="Regional &amp; Federal Affairs"/>
          <xsd:enumeration value="Technology"/>
          <xsd:enumeration value="General Counsel &amp; Administratio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7e218-8b47-4273-ba28-07719656e1ad" elementFormDefault="qualified">
    <xsd:import namespace="http://schemas.microsoft.com/office/2006/documentManagement/types"/>
    <xsd:import namespace="http://schemas.microsoft.com/office/infopath/2007/PartnerControls"/>
    <xsd:element name="_dlc_DocIdUrl" ma:index="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8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4aaae-efe8-4b36-9ab4-486f04499e09" elementFormDefault="qualified">
    <xsd:import namespace="http://schemas.microsoft.com/office/2006/documentManagement/types"/>
    <xsd:import namespace="http://schemas.microsoft.com/office/infopath/2007/PartnerControls"/>
    <xsd:element name="b096d808b59a41b7a526eb1052d792f3" ma:index="20" nillable="true" ma:taxonomy="true" ma:internalName="b096d808b59a41b7a526eb1052d792f3" ma:taxonomyFieldName="AutoClassRecordSeries" ma:displayName="Automatically Updated Record Series" ma:readOnly="false" ma:default="" ma:fieldId="{b096d808-b59a-41b7-a526-eb1052d792f3}" ma:sspId="2e7ee6ce-ef65-4ea8-ac93-b3dccb6c50ab" ma:termSetId="7d168031-9c36-4bb0-a326-5d21d4010fe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1" nillable="true" ma:displayName="Taxonomy Catch All Column" ma:hidden="true" ma:list="{379d5730-78e4-4cbb-96dd-e465d29e98e0}" ma:internalName="TaxCatchAll" ma:showField="CatchAllData" ma:web="e6671a59-50a7-4167-890c-836f7535b7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2" nillable="true" ma:displayName="Taxonomy Catch All Column1" ma:hidden="true" ma:list="{379d5730-78e4-4cbb-96dd-e465d29e98e0}" ma:internalName="TaxCatchAllLabel" ma:readOnly="true" ma:showField="CatchAllDataLabel" ma:web="e6671a59-50a7-4167-890c-836f7535b7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c6042663e6544a5b5f6c47baa21cbec" ma:index="24" nillable="true" ma:taxonomy="true" ma:internalName="ac6042663e6544a5b5f6c47baa21cbec" ma:taxonomyFieldName="AutoClassDocumentType" ma:displayName="Automatically Updated Document Type" ma:readOnly="false" ma:default="" ma:fieldId="{ac604266-3e65-44a5-b5f6-c47baa21cbec}" ma:sspId="2e7ee6ce-ef65-4ea8-ac93-b3dccb6c50ab" ma:termSetId="0970d2fb-dc85-4fb5-b352-cf8dd92564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7a63be961241008d728fcf8db72869" ma:index="26" nillable="true" ma:taxonomy="true" ma:internalName="mb7a63be961241008d728fcf8db72869" ma:taxonomyFieldName="AutoClassTopic" ma:displayName="Automatically Updated Topic" ma:readOnly="false" ma:default="" ma:fieldId="{6b7a63be-9612-4100-8d72-8fcf8db72869}" ma:taxonomyMulti="true" ma:sspId="2e7ee6ce-ef65-4ea8-ac93-b3dccb6c50ab" ma:termSetId="8b5665c4-6659-459b-90b1-69777ba5afa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0012f-b9c0-4b00-a54f-bfdbdfe1e517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LongProperties xmlns="http://schemas.microsoft.com/office/2006/metadata/longProperties"/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8372ED-2F6E-4EE6-9BAB-EF5D6D259A31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A9CF6F56-69BE-4E6C-8CEF-20A84D1C5BCA}"/>
</file>

<file path=customXml/itemProps3.xml><?xml version="1.0" encoding="utf-8"?>
<ds:datastoreItem xmlns:ds="http://schemas.openxmlformats.org/officeDocument/2006/customXml" ds:itemID="{D97A2E08-6DD9-46CD-8DF1-FD190461E7F6}"/>
</file>

<file path=customXml/itemProps4.xml><?xml version="1.0" encoding="utf-8"?>
<ds:datastoreItem xmlns:ds="http://schemas.openxmlformats.org/officeDocument/2006/customXml" ds:itemID="{8F7BCEA2-4072-4E6F-9CE3-B3796E848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6671a59-50a7-4167-890c-836f7535b734"/>
    <ds:schemaRef ds:uri="dcc7e218-8b47-4273-ba28-07719656e1ad"/>
    <ds:schemaRef ds:uri="2e64aaae-efe8-4b36-9ab4-486f04499e09"/>
    <ds:schemaRef ds:uri="53d0012f-b9c0-4b00-a54f-bfdbdfe1e5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D3EAE63-6E73-4411-962F-7895DDB7CCB4}">
  <ds:schemaRefs>
    <ds:schemaRef ds:uri="http://schemas.microsoft.com/office/2006/metadata/longProperties"/>
  </ds:schemaRefs>
</ds:datastoreItem>
</file>

<file path=customXml/itemProps6.xml><?xml version="1.0" encoding="utf-8"?>
<ds:datastoreItem xmlns:ds="http://schemas.openxmlformats.org/officeDocument/2006/customXml" ds:itemID="{B4A03D88-7525-4F61-B727-4EACE8B20D6F}">
  <ds:schemaRefs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http://www.w3.org/XML/1998/namespace"/>
    <ds:schemaRef ds:uri="dcc7e218-8b47-4273-ba28-07719656e1ad"/>
    <ds:schemaRef ds:uri="53d0012f-b9c0-4b00-a54f-bfdbdfe1e517"/>
    <ds:schemaRef ds:uri="http://schemas.microsoft.com/office/2006/metadata/properties"/>
    <ds:schemaRef ds:uri="http://purl.org/dc/elements/1.1/"/>
    <ds:schemaRef ds:uri="2e64aaae-efe8-4b36-9ab4-486f04499e09"/>
    <ds:schemaRef ds:uri="e6671a59-50a7-4167-890c-836f7535b73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ISO-BoG PP Template-Standard</Template>
  <TotalTime>7096</TotalTime>
  <Words>468</Words>
  <Application>Microsoft Office PowerPoint</Application>
  <PresentationFormat>On-screen Show (4:3)</PresentationFormat>
  <Paragraphs>93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 Slab Black</vt:lpstr>
      <vt:lpstr>Arial</vt:lpstr>
      <vt:lpstr>Calibri</vt:lpstr>
      <vt:lpstr>Tahoma</vt:lpstr>
      <vt:lpstr>Office Theme</vt:lpstr>
      <vt:lpstr>Interconnection Process Enhancements 5.0  Draft Tariff Revisions and Clarifications Matrix</vt:lpstr>
      <vt:lpstr>Housekeeping</vt:lpstr>
      <vt:lpstr>Instructions for Raising Your Hand to Ask a Question</vt:lpstr>
      <vt:lpstr>Today’s Agenda</vt:lpstr>
      <vt:lpstr>CAISO Policy Initiative Stakeholder Process</vt:lpstr>
      <vt:lpstr>Placeholder - Screenshare </vt:lpstr>
      <vt:lpstr>Next Steps</vt:lpstr>
      <vt:lpstr>IPE 5.0 Schedule </vt:lpstr>
      <vt:lpstr>Next Steps</vt:lpstr>
      <vt:lpstr>PowerPoint Presentation</vt:lpstr>
    </vt:vector>
  </TitlesOfParts>
  <Manager/>
  <Company>California ISO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Mills, Danielle</dc:creator>
  <cp:lastModifiedBy>Kopylov-Alford, Yelena</cp:lastModifiedBy>
  <cp:revision>22</cp:revision>
  <dcterms:created xsi:type="dcterms:W3CDTF">2025-07-01T17:32:13Z</dcterms:created>
  <dcterms:modified xsi:type="dcterms:W3CDTF">2026-05-22T16:30:35Z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0x0101003CB3C2B02D5A814E8D33F4CCC84F7A3D</vt:lpwstr>
  </property>
  <property fmtid="{D5CDD505-2E9C-101B-9397-08002B2CF9AE}" pid="3" name="AutoClassDocumentType">
    <vt:lpwstr/>
  </property>
  <property fmtid="{D5CDD505-2E9C-101B-9397-08002B2CF9AE}" pid="4" name="AutoClassTopic">
    <vt:lpwstr/>
  </property>
  <property fmtid="{D5CDD505-2E9C-101B-9397-08002B2CF9AE}" pid="5" name="AutoClassRecordSeries">
    <vt:lpwstr/>
  </property>
  <property fmtid="{D5CDD505-2E9C-101B-9397-08002B2CF9AE}" pid="6" name="_dlc_DocIdItemGuid">
    <vt:lpwstr>bc741766-b342-4d35-a630-05be798e6734</vt:lpwstr>
  </property>
</Properties>
</file>